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rtl="0">
      <a:defRPr lang="ro-R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623" autoAdjust="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CDFE1-C30C-4669-8650-145AA9A64D9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0762EB8-CFD8-4123-BD10-74CE9F0CA95A}">
      <dgm:prSet/>
      <dgm:spPr/>
      <dgm:t>
        <a:bodyPr/>
        <a:lstStyle/>
        <a:p>
          <a:r>
            <a:rPr lang="ro-RO"/>
            <a:t>1. Maşini energetice</a:t>
          </a:r>
          <a:endParaRPr lang="en-US"/>
        </a:p>
      </dgm:t>
    </dgm:pt>
    <dgm:pt modelId="{C6DAC207-75D3-48BA-A0B5-6784E75C7EB8}" type="parTrans" cxnId="{80825536-86DB-4A2F-A0D0-10B3FB9348AF}">
      <dgm:prSet/>
      <dgm:spPr/>
      <dgm:t>
        <a:bodyPr/>
        <a:lstStyle/>
        <a:p>
          <a:endParaRPr lang="en-US"/>
        </a:p>
      </dgm:t>
    </dgm:pt>
    <dgm:pt modelId="{912EFC46-1F4C-4834-8D2D-4FE62D14AA5E}" type="sibTrans" cxnId="{80825536-86DB-4A2F-A0D0-10B3FB9348AF}">
      <dgm:prSet/>
      <dgm:spPr/>
      <dgm:t>
        <a:bodyPr/>
        <a:lstStyle/>
        <a:p>
          <a:endParaRPr lang="en-US"/>
        </a:p>
      </dgm:t>
    </dgm:pt>
    <dgm:pt modelId="{9C0263EF-A8FD-4241-9A58-D062558E0155}">
      <dgm:prSet/>
      <dgm:spPr/>
      <dgm:t>
        <a:bodyPr/>
        <a:lstStyle/>
        <a:p>
          <a:r>
            <a:rPr lang="ro-RO"/>
            <a:t>2. Maşini de lucru (tehnologice)</a:t>
          </a:r>
          <a:endParaRPr lang="en-US"/>
        </a:p>
      </dgm:t>
    </dgm:pt>
    <dgm:pt modelId="{0FA18306-70D5-4136-8A16-0955779D05CD}" type="parTrans" cxnId="{08606B4F-4795-4753-B1E0-91F6BEA7D748}">
      <dgm:prSet/>
      <dgm:spPr/>
      <dgm:t>
        <a:bodyPr/>
        <a:lstStyle/>
        <a:p>
          <a:endParaRPr lang="en-US"/>
        </a:p>
      </dgm:t>
    </dgm:pt>
    <dgm:pt modelId="{A45E0A50-A912-48DD-9148-0F93F9C991BB}" type="sibTrans" cxnId="{08606B4F-4795-4753-B1E0-91F6BEA7D748}">
      <dgm:prSet/>
      <dgm:spPr/>
      <dgm:t>
        <a:bodyPr/>
        <a:lstStyle/>
        <a:p>
          <a:endParaRPr lang="en-US"/>
        </a:p>
      </dgm:t>
    </dgm:pt>
    <dgm:pt modelId="{3705D9AA-6841-42FD-B04D-DE97525D1282}">
      <dgm:prSet/>
      <dgm:spPr/>
      <dgm:t>
        <a:bodyPr/>
        <a:lstStyle/>
        <a:p>
          <a:r>
            <a:rPr lang="ro-RO"/>
            <a:t>3. Maşini de transportat şi ridicat</a:t>
          </a:r>
          <a:endParaRPr lang="en-US"/>
        </a:p>
      </dgm:t>
    </dgm:pt>
    <dgm:pt modelId="{FF369A95-F034-4B2D-9792-2F0C057053F8}" type="parTrans" cxnId="{78B87DF9-57B8-4A25-B020-8A7FA8A30E38}">
      <dgm:prSet/>
      <dgm:spPr/>
      <dgm:t>
        <a:bodyPr/>
        <a:lstStyle/>
        <a:p>
          <a:endParaRPr lang="en-US"/>
        </a:p>
      </dgm:t>
    </dgm:pt>
    <dgm:pt modelId="{E4C046C4-5648-4BA9-AD6B-A990C9196B28}" type="sibTrans" cxnId="{78B87DF9-57B8-4A25-B020-8A7FA8A30E38}">
      <dgm:prSet/>
      <dgm:spPr/>
      <dgm:t>
        <a:bodyPr/>
        <a:lstStyle/>
        <a:p>
          <a:endParaRPr lang="en-US"/>
        </a:p>
      </dgm:t>
    </dgm:pt>
    <dgm:pt modelId="{F3B5168B-0116-46D4-B291-BBE4BF095B46}">
      <dgm:prSet/>
      <dgm:spPr/>
      <dgm:t>
        <a:bodyPr/>
        <a:lstStyle/>
        <a:p>
          <a:r>
            <a:rPr lang="ro-RO"/>
            <a:t>4. Maşini de control şi de comandă</a:t>
          </a:r>
          <a:endParaRPr lang="en-US"/>
        </a:p>
      </dgm:t>
    </dgm:pt>
    <dgm:pt modelId="{A8F1C847-96EE-4AD7-BAFA-209A95E65363}" type="parTrans" cxnId="{2C219E53-B474-4304-8D0D-25449502A45F}">
      <dgm:prSet/>
      <dgm:spPr/>
      <dgm:t>
        <a:bodyPr/>
        <a:lstStyle/>
        <a:p>
          <a:endParaRPr lang="en-US"/>
        </a:p>
      </dgm:t>
    </dgm:pt>
    <dgm:pt modelId="{CF2BDE70-64F4-425E-83D5-ECB2A8B60A4D}" type="sibTrans" cxnId="{2C219E53-B474-4304-8D0D-25449502A45F}">
      <dgm:prSet/>
      <dgm:spPr/>
      <dgm:t>
        <a:bodyPr/>
        <a:lstStyle/>
        <a:p>
          <a:endParaRPr lang="en-US"/>
        </a:p>
      </dgm:t>
    </dgm:pt>
    <dgm:pt modelId="{7438AEB3-B769-45C7-9A49-0BD6C1759F54}">
      <dgm:prSet/>
      <dgm:spPr/>
      <dgm:t>
        <a:bodyPr/>
        <a:lstStyle/>
        <a:p>
          <a:r>
            <a:rPr lang="ro-RO"/>
            <a:t>5. Maşini de conducere sau logice</a:t>
          </a:r>
          <a:endParaRPr lang="en-US"/>
        </a:p>
      </dgm:t>
    </dgm:pt>
    <dgm:pt modelId="{F1F735FA-00D9-445C-8365-3A0C2C4EE8C0}" type="parTrans" cxnId="{FF453E74-4A52-4882-9825-D2097B6936A7}">
      <dgm:prSet/>
      <dgm:spPr/>
      <dgm:t>
        <a:bodyPr/>
        <a:lstStyle/>
        <a:p>
          <a:endParaRPr lang="en-US"/>
        </a:p>
      </dgm:t>
    </dgm:pt>
    <dgm:pt modelId="{F98A948D-A55E-405A-90AF-27ED12B1BBDF}" type="sibTrans" cxnId="{FF453E74-4A52-4882-9825-D2097B6936A7}">
      <dgm:prSet/>
      <dgm:spPr/>
      <dgm:t>
        <a:bodyPr/>
        <a:lstStyle/>
        <a:p>
          <a:endParaRPr lang="en-US"/>
        </a:p>
      </dgm:t>
    </dgm:pt>
    <dgm:pt modelId="{665026EC-F25B-4FEC-AD38-B2DA129993D5}">
      <dgm:prSet/>
      <dgm:spPr/>
      <dgm:t>
        <a:bodyPr/>
        <a:lstStyle/>
        <a:p>
          <a:r>
            <a:rPr lang="ro-RO"/>
            <a:t>6. Mașini cibernetice</a:t>
          </a:r>
          <a:endParaRPr lang="en-US"/>
        </a:p>
      </dgm:t>
    </dgm:pt>
    <dgm:pt modelId="{553275B6-968E-4F7E-8479-D1D6101D675B}" type="parTrans" cxnId="{82197C28-01F7-47C3-B158-88D6DFC59EC3}">
      <dgm:prSet/>
      <dgm:spPr/>
      <dgm:t>
        <a:bodyPr/>
        <a:lstStyle/>
        <a:p>
          <a:endParaRPr lang="en-US"/>
        </a:p>
      </dgm:t>
    </dgm:pt>
    <dgm:pt modelId="{387FF0D9-3942-4889-A3B7-2752E3DD0B26}" type="sibTrans" cxnId="{82197C28-01F7-47C3-B158-88D6DFC59EC3}">
      <dgm:prSet/>
      <dgm:spPr/>
      <dgm:t>
        <a:bodyPr/>
        <a:lstStyle/>
        <a:p>
          <a:endParaRPr lang="en-US"/>
        </a:p>
      </dgm:t>
    </dgm:pt>
    <dgm:pt modelId="{3896475F-A793-47DD-A868-67DE2E16329A}" type="pres">
      <dgm:prSet presAssocID="{E42CDFE1-C30C-4669-8650-145AA9A64D97}" presName="diagram" presStyleCnt="0">
        <dgm:presLayoutVars>
          <dgm:dir/>
          <dgm:resizeHandles val="exact"/>
        </dgm:presLayoutVars>
      </dgm:prSet>
      <dgm:spPr/>
    </dgm:pt>
    <dgm:pt modelId="{99CBE658-F710-42E9-AE02-F30F082573A8}" type="pres">
      <dgm:prSet presAssocID="{40762EB8-CFD8-4123-BD10-74CE9F0CA95A}" presName="node" presStyleLbl="node1" presStyleIdx="0" presStyleCnt="6">
        <dgm:presLayoutVars>
          <dgm:bulletEnabled val="1"/>
        </dgm:presLayoutVars>
      </dgm:prSet>
      <dgm:spPr/>
    </dgm:pt>
    <dgm:pt modelId="{E59277AF-D363-4C44-8893-CDAC8997D897}" type="pres">
      <dgm:prSet presAssocID="{912EFC46-1F4C-4834-8D2D-4FE62D14AA5E}" presName="sibTrans" presStyleCnt="0"/>
      <dgm:spPr/>
    </dgm:pt>
    <dgm:pt modelId="{F3B0A27C-F521-48FF-9841-8C49652874AE}" type="pres">
      <dgm:prSet presAssocID="{9C0263EF-A8FD-4241-9A58-D062558E0155}" presName="node" presStyleLbl="node1" presStyleIdx="1" presStyleCnt="6">
        <dgm:presLayoutVars>
          <dgm:bulletEnabled val="1"/>
        </dgm:presLayoutVars>
      </dgm:prSet>
      <dgm:spPr/>
    </dgm:pt>
    <dgm:pt modelId="{3A6B8A67-47D2-4D73-BA43-008B1232FDA0}" type="pres">
      <dgm:prSet presAssocID="{A45E0A50-A912-48DD-9148-0F93F9C991BB}" presName="sibTrans" presStyleCnt="0"/>
      <dgm:spPr/>
    </dgm:pt>
    <dgm:pt modelId="{0EBDF415-1AC6-48AE-9DD1-2A6CBAFDF048}" type="pres">
      <dgm:prSet presAssocID="{3705D9AA-6841-42FD-B04D-DE97525D1282}" presName="node" presStyleLbl="node1" presStyleIdx="2" presStyleCnt="6">
        <dgm:presLayoutVars>
          <dgm:bulletEnabled val="1"/>
        </dgm:presLayoutVars>
      </dgm:prSet>
      <dgm:spPr/>
    </dgm:pt>
    <dgm:pt modelId="{D0DC1C03-8A32-4671-8EC8-95A6E5360D02}" type="pres">
      <dgm:prSet presAssocID="{E4C046C4-5648-4BA9-AD6B-A990C9196B28}" presName="sibTrans" presStyleCnt="0"/>
      <dgm:spPr/>
    </dgm:pt>
    <dgm:pt modelId="{C8CD9A1F-D410-4C21-9BC4-B034E544D17A}" type="pres">
      <dgm:prSet presAssocID="{F3B5168B-0116-46D4-B291-BBE4BF095B46}" presName="node" presStyleLbl="node1" presStyleIdx="3" presStyleCnt="6">
        <dgm:presLayoutVars>
          <dgm:bulletEnabled val="1"/>
        </dgm:presLayoutVars>
      </dgm:prSet>
      <dgm:spPr/>
    </dgm:pt>
    <dgm:pt modelId="{64D58DF0-61CF-45A9-8DC8-3D96A237298B}" type="pres">
      <dgm:prSet presAssocID="{CF2BDE70-64F4-425E-83D5-ECB2A8B60A4D}" presName="sibTrans" presStyleCnt="0"/>
      <dgm:spPr/>
    </dgm:pt>
    <dgm:pt modelId="{97A448A9-096A-49A8-A475-12F1ABD53D62}" type="pres">
      <dgm:prSet presAssocID="{7438AEB3-B769-45C7-9A49-0BD6C1759F54}" presName="node" presStyleLbl="node1" presStyleIdx="4" presStyleCnt="6">
        <dgm:presLayoutVars>
          <dgm:bulletEnabled val="1"/>
        </dgm:presLayoutVars>
      </dgm:prSet>
      <dgm:spPr/>
    </dgm:pt>
    <dgm:pt modelId="{9B3F8798-7682-4644-99F1-E7663B4B6EFE}" type="pres">
      <dgm:prSet presAssocID="{F98A948D-A55E-405A-90AF-27ED12B1BBDF}" presName="sibTrans" presStyleCnt="0"/>
      <dgm:spPr/>
    </dgm:pt>
    <dgm:pt modelId="{BE013F9D-A961-4172-BED5-2112DEEB5A23}" type="pres">
      <dgm:prSet presAssocID="{665026EC-F25B-4FEC-AD38-B2DA129993D5}" presName="node" presStyleLbl="node1" presStyleIdx="5" presStyleCnt="6">
        <dgm:presLayoutVars>
          <dgm:bulletEnabled val="1"/>
        </dgm:presLayoutVars>
      </dgm:prSet>
      <dgm:spPr/>
    </dgm:pt>
  </dgm:ptLst>
  <dgm:cxnLst>
    <dgm:cxn modelId="{169E2C00-F3A1-454A-8E51-2F5D391E9296}" type="presOf" srcId="{9C0263EF-A8FD-4241-9A58-D062558E0155}" destId="{F3B0A27C-F521-48FF-9841-8C49652874AE}" srcOrd="0" destOrd="0" presId="urn:microsoft.com/office/officeart/2005/8/layout/default"/>
    <dgm:cxn modelId="{82197C28-01F7-47C3-B158-88D6DFC59EC3}" srcId="{E42CDFE1-C30C-4669-8650-145AA9A64D97}" destId="{665026EC-F25B-4FEC-AD38-B2DA129993D5}" srcOrd="5" destOrd="0" parTransId="{553275B6-968E-4F7E-8479-D1D6101D675B}" sibTransId="{387FF0D9-3942-4889-A3B7-2752E3DD0B26}"/>
    <dgm:cxn modelId="{80825536-86DB-4A2F-A0D0-10B3FB9348AF}" srcId="{E42CDFE1-C30C-4669-8650-145AA9A64D97}" destId="{40762EB8-CFD8-4123-BD10-74CE9F0CA95A}" srcOrd="0" destOrd="0" parTransId="{C6DAC207-75D3-48BA-A0B5-6784E75C7EB8}" sibTransId="{912EFC46-1F4C-4834-8D2D-4FE62D14AA5E}"/>
    <dgm:cxn modelId="{CD53D03B-3500-4294-9D9E-FFC898332057}" type="presOf" srcId="{3705D9AA-6841-42FD-B04D-DE97525D1282}" destId="{0EBDF415-1AC6-48AE-9DD1-2A6CBAFDF048}" srcOrd="0" destOrd="0" presId="urn:microsoft.com/office/officeart/2005/8/layout/default"/>
    <dgm:cxn modelId="{BB982148-5DDC-4035-8514-35A245108EDD}" type="presOf" srcId="{665026EC-F25B-4FEC-AD38-B2DA129993D5}" destId="{BE013F9D-A961-4172-BED5-2112DEEB5A23}" srcOrd="0" destOrd="0" presId="urn:microsoft.com/office/officeart/2005/8/layout/default"/>
    <dgm:cxn modelId="{08606B4F-4795-4753-B1E0-91F6BEA7D748}" srcId="{E42CDFE1-C30C-4669-8650-145AA9A64D97}" destId="{9C0263EF-A8FD-4241-9A58-D062558E0155}" srcOrd="1" destOrd="0" parTransId="{0FA18306-70D5-4136-8A16-0955779D05CD}" sibTransId="{A45E0A50-A912-48DD-9148-0F93F9C991BB}"/>
    <dgm:cxn modelId="{2C219E53-B474-4304-8D0D-25449502A45F}" srcId="{E42CDFE1-C30C-4669-8650-145AA9A64D97}" destId="{F3B5168B-0116-46D4-B291-BBE4BF095B46}" srcOrd="3" destOrd="0" parTransId="{A8F1C847-96EE-4AD7-BAFA-209A95E65363}" sibTransId="{CF2BDE70-64F4-425E-83D5-ECB2A8B60A4D}"/>
    <dgm:cxn modelId="{FF453E74-4A52-4882-9825-D2097B6936A7}" srcId="{E42CDFE1-C30C-4669-8650-145AA9A64D97}" destId="{7438AEB3-B769-45C7-9A49-0BD6C1759F54}" srcOrd="4" destOrd="0" parTransId="{F1F735FA-00D9-445C-8365-3A0C2C4EE8C0}" sibTransId="{F98A948D-A55E-405A-90AF-27ED12B1BBDF}"/>
    <dgm:cxn modelId="{809DDD8F-0563-4EB8-B2F9-355A233DA6D3}" type="presOf" srcId="{40762EB8-CFD8-4123-BD10-74CE9F0CA95A}" destId="{99CBE658-F710-42E9-AE02-F30F082573A8}" srcOrd="0" destOrd="0" presId="urn:microsoft.com/office/officeart/2005/8/layout/default"/>
    <dgm:cxn modelId="{57E6FF93-FC29-4C19-A8D5-E2DAF7CDE27F}" type="presOf" srcId="{E42CDFE1-C30C-4669-8650-145AA9A64D97}" destId="{3896475F-A793-47DD-A868-67DE2E16329A}" srcOrd="0" destOrd="0" presId="urn:microsoft.com/office/officeart/2005/8/layout/default"/>
    <dgm:cxn modelId="{03EDDCC3-8298-49B5-AC70-B400931799DA}" type="presOf" srcId="{F3B5168B-0116-46D4-B291-BBE4BF095B46}" destId="{C8CD9A1F-D410-4C21-9BC4-B034E544D17A}" srcOrd="0" destOrd="0" presId="urn:microsoft.com/office/officeart/2005/8/layout/default"/>
    <dgm:cxn modelId="{33A208C7-9AFC-45D2-AB48-06508D5A6770}" type="presOf" srcId="{7438AEB3-B769-45C7-9A49-0BD6C1759F54}" destId="{97A448A9-096A-49A8-A475-12F1ABD53D62}" srcOrd="0" destOrd="0" presId="urn:microsoft.com/office/officeart/2005/8/layout/default"/>
    <dgm:cxn modelId="{78B87DF9-57B8-4A25-B020-8A7FA8A30E38}" srcId="{E42CDFE1-C30C-4669-8650-145AA9A64D97}" destId="{3705D9AA-6841-42FD-B04D-DE97525D1282}" srcOrd="2" destOrd="0" parTransId="{FF369A95-F034-4B2D-9792-2F0C057053F8}" sibTransId="{E4C046C4-5648-4BA9-AD6B-A990C9196B28}"/>
    <dgm:cxn modelId="{A1005C46-0F04-488A-A74D-35D74CF99F3F}" type="presParOf" srcId="{3896475F-A793-47DD-A868-67DE2E16329A}" destId="{99CBE658-F710-42E9-AE02-F30F082573A8}" srcOrd="0" destOrd="0" presId="urn:microsoft.com/office/officeart/2005/8/layout/default"/>
    <dgm:cxn modelId="{AB5A63A9-E35C-491A-9ABE-8D67EAE39F0C}" type="presParOf" srcId="{3896475F-A793-47DD-A868-67DE2E16329A}" destId="{E59277AF-D363-4C44-8893-CDAC8997D897}" srcOrd="1" destOrd="0" presId="urn:microsoft.com/office/officeart/2005/8/layout/default"/>
    <dgm:cxn modelId="{3866394D-773D-4030-B7B2-E3B07BE3CE83}" type="presParOf" srcId="{3896475F-A793-47DD-A868-67DE2E16329A}" destId="{F3B0A27C-F521-48FF-9841-8C49652874AE}" srcOrd="2" destOrd="0" presId="urn:microsoft.com/office/officeart/2005/8/layout/default"/>
    <dgm:cxn modelId="{EDA55566-5318-4A5B-8F85-C12E84E3F4EB}" type="presParOf" srcId="{3896475F-A793-47DD-A868-67DE2E16329A}" destId="{3A6B8A67-47D2-4D73-BA43-008B1232FDA0}" srcOrd="3" destOrd="0" presId="urn:microsoft.com/office/officeart/2005/8/layout/default"/>
    <dgm:cxn modelId="{6994F230-8D31-4516-A6C4-488CC8D91F2E}" type="presParOf" srcId="{3896475F-A793-47DD-A868-67DE2E16329A}" destId="{0EBDF415-1AC6-48AE-9DD1-2A6CBAFDF048}" srcOrd="4" destOrd="0" presId="urn:microsoft.com/office/officeart/2005/8/layout/default"/>
    <dgm:cxn modelId="{1CBBBCAA-ACD2-4DBD-942E-757E3E8EBC26}" type="presParOf" srcId="{3896475F-A793-47DD-A868-67DE2E16329A}" destId="{D0DC1C03-8A32-4671-8EC8-95A6E5360D02}" srcOrd="5" destOrd="0" presId="urn:microsoft.com/office/officeart/2005/8/layout/default"/>
    <dgm:cxn modelId="{6E4583EC-D391-462B-BF19-9367D6E80C87}" type="presParOf" srcId="{3896475F-A793-47DD-A868-67DE2E16329A}" destId="{C8CD9A1F-D410-4C21-9BC4-B034E544D17A}" srcOrd="6" destOrd="0" presId="urn:microsoft.com/office/officeart/2005/8/layout/default"/>
    <dgm:cxn modelId="{81CEEEE9-6042-4AFD-95D4-498DB55D2496}" type="presParOf" srcId="{3896475F-A793-47DD-A868-67DE2E16329A}" destId="{64D58DF0-61CF-45A9-8DC8-3D96A237298B}" srcOrd="7" destOrd="0" presId="urn:microsoft.com/office/officeart/2005/8/layout/default"/>
    <dgm:cxn modelId="{B0C6B221-D669-4580-A3F4-46F0B98D4B6E}" type="presParOf" srcId="{3896475F-A793-47DD-A868-67DE2E16329A}" destId="{97A448A9-096A-49A8-A475-12F1ABD53D62}" srcOrd="8" destOrd="0" presId="urn:microsoft.com/office/officeart/2005/8/layout/default"/>
    <dgm:cxn modelId="{580DEC9D-AE75-4689-B5CA-FE6A0AE7AB83}" type="presParOf" srcId="{3896475F-A793-47DD-A868-67DE2E16329A}" destId="{9B3F8798-7682-4644-99F1-E7663B4B6EFE}" srcOrd="9" destOrd="0" presId="urn:microsoft.com/office/officeart/2005/8/layout/default"/>
    <dgm:cxn modelId="{558256AE-4C94-4FBD-8A5D-E550F461E212}" type="presParOf" srcId="{3896475F-A793-47DD-A868-67DE2E16329A}" destId="{BE013F9D-A961-4172-BED5-2112DEEB5A2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2AB2DC-5E5E-469B-A161-F3DA2CBDCAF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470B2F3-80C8-4E79-8D81-74FB3E65D395}">
      <dgm:prSet/>
      <dgm:spPr/>
      <dgm:t>
        <a:bodyPr/>
        <a:lstStyle/>
        <a:p>
          <a:r>
            <a:rPr lang="ro-RO"/>
            <a:t>Lanțul cinematic este un sistem format din elemente cinematice de diferite ranguri, legate între ele prin cuple de diferite clase. </a:t>
          </a:r>
          <a:endParaRPr lang="en-US"/>
        </a:p>
      </dgm:t>
    </dgm:pt>
    <dgm:pt modelId="{D06405BB-2D7D-4CB2-847D-388B77A5FC20}" type="parTrans" cxnId="{5FE4ECCF-EAC9-4366-BEE3-615D39ADB987}">
      <dgm:prSet/>
      <dgm:spPr/>
      <dgm:t>
        <a:bodyPr/>
        <a:lstStyle/>
        <a:p>
          <a:endParaRPr lang="en-US"/>
        </a:p>
      </dgm:t>
    </dgm:pt>
    <dgm:pt modelId="{8EDBAF40-8491-49E8-A5AD-66D7C3733094}" type="sibTrans" cxnId="{5FE4ECCF-EAC9-4366-BEE3-615D39ADB987}">
      <dgm:prSet/>
      <dgm:spPr/>
      <dgm:t>
        <a:bodyPr/>
        <a:lstStyle/>
        <a:p>
          <a:endParaRPr lang="en-US"/>
        </a:p>
      </dgm:t>
    </dgm:pt>
    <dgm:pt modelId="{6034594E-E4E4-45C8-A915-D40D012059CF}">
      <dgm:prSet/>
      <dgm:spPr/>
      <dgm:t>
        <a:bodyPr/>
        <a:lstStyle/>
        <a:p>
          <a:r>
            <a:rPr lang="ro-RO"/>
            <a:t>Toate elementele lanțului cinematic sunt mobile. </a:t>
          </a:r>
          <a:endParaRPr lang="en-US"/>
        </a:p>
      </dgm:t>
    </dgm:pt>
    <dgm:pt modelId="{532B8863-A120-44BA-85E3-0356241BB3EE}" type="parTrans" cxnId="{639D20D8-8734-4D74-9FAD-428DD3FD4EFA}">
      <dgm:prSet/>
      <dgm:spPr/>
      <dgm:t>
        <a:bodyPr/>
        <a:lstStyle/>
        <a:p>
          <a:endParaRPr lang="en-US"/>
        </a:p>
      </dgm:t>
    </dgm:pt>
    <dgm:pt modelId="{4B4104A0-C3B6-4AFA-9E6A-ECC6EA42BB6C}" type="sibTrans" cxnId="{639D20D8-8734-4D74-9FAD-428DD3FD4EFA}">
      <dgm:prSet/>
      <dgm:spPr/>
      <dgm:t>
        <a:bodyPr/>
        <a:lstStyle/>
        <a:p>
          <a:endParaRPr lang="en-US"/>
        </a:p>
      </dgm:t>
    </dgm:pt>
    <dgm:pt modelId="{B1AEABBE-755D-4752-AAE8-3C085CE0C9D9}" type="pres">
      <dgm:prSet presAssocID="{4A2AB2DC-5E5E-469B-A161-F3DA2CBDCAF1}" presName="linear" presStyleCnt="0">
        <dgm:presLayoutVars>
          <dgm:animLvl val="lvl"/>
          <dgm:resizeHandles val="exact"/>
        </dgm:presLayoutVars>
      </dgm:prSet>
      <dgm:spPr/>
    </dgm:pt>
    <dgm:pt modelId="{FD0F5B35-244E-4C1E-9D9E-37435C2BECEC}" type="pres">
      <dgm:prSet presAssocID="{B470B2F3-80C8-4E79-8D81-74FB3E65D3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8BB7872-3A5B-4D0A-9696-F13FCA7888AE}" type="pres">
      <dgm:prSet presAssocID="{8EDBAF40-8491-49E8-A5AD-66D7C3733094}" presName="spacer" presStyleCnt="0"/>
      <dgm:spPr/>
    </dgm:pt>
    <dgm:pt modelId="{3013055D-DE1F-46A9-AD46-D472E7D3F189}" type="pres">
      <dgm:prSet presAssocID="{6034594E-E4E4-45C8-A915-D40D012059C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8031CB1-143B-4668-9FBC-2E033907A89E}" type="presOf" srcId="{6034594E-E4E4-45C8-A915-D40D012059CF}" destId="{3013055D-DE1F-46A9-AD46-D472E7D3F189}" srcOrd="0" destOrd="0" presId="urn:microsoft.com/office/officeart/2005/8/layout/vList2"/>
    <dgm:cxn modelId="{762770C4-4781-4704-8ABA-89145E6E1165}" type="presOf" srcId="{4A2AB2DC-5E5E-469B-A161-F3DA2CBDCAF1}" destId="{B1AEABBE-755D-4752-AAE8-3C085CE0C9D9}" srcOrd="0" destOrd="0" presId="urn:microsoft.com/office/officeart/2005/8/layout/vList2"/>
    <dgm:cxn modelId="{5FE4ECCF-EAC9-4366-BEE3-615D39ADB987}" srcId="{4A2AB2DC-5E5E-469B-A161-F3DA2CBDCAF1}" destId="{B470B2F3-80C8-4E79-8D81-74FB3E65D395}" srcOrd="0" destOrd="0" parTransId="{D06405BB-2D7D-4CB2-847D-388B77A5FC20}" sibTransId="{8EDBAF40-8491-49E8-A5AD-66D7C3733094}"/>
    <dgm:cxn modelId="{639D20D8-8734-4D74-9FAD-428DD3FD4EFA}" srcId="{4A2AB2DC-5E5E-469B-A161-F3DA2CBDCAF1}" destId="{6034594E-E4E4-45C8-A915-D40D012059CF}" srcOrd="1" destOrd="0" parTransId="{532B8863-A120-44BA-85E3-0356241BB3EE}" sibTransId="{4B4104A0-C3B6-4AFA-9E6A-ECC6EA42BB6C}"/>
    <dgm:cxn modelId="{7A6FCBFD-8E0F-458D-85A1-0F5DA81A35C7}" type="presOf" srcId="{B470B2F3-80C8-4E79-8D81-74FB3E65D395}" destId="{FD0F5B35-244E-4C1E-9D9E-37435C2BECEC}" srcOrd="0" destOrd="0" presId="urn:microsoft.com/office/officeart/2005/8/layout/vList2"/>
    <dgm:cxn modelId="{8C5412CE-CD2B-4004-B320-DF7FD9F3DCAA}" type="presParOf" srcId="{B1AEABBE-755D-4752-AAE8-3C085CE0C9D9}" destId="{FD0F5B35-244E-4C1E-9D9E-37435C2BECEC}" srcOrd="0" destOrd="0" presId="urn:microsoft.com/office/officeart/2005/8/layout/vList2"/>
    <dgm:cxn modelId="{3D626860-FEBF-4A8F-BDDF-C00F20044A56}" type="presParOf" srcId="{B1AEABBE-755D-4752-AAE8-3C085CE0C9D9}" destId="{C8BB7872-3A5B-4D0A-9696-F13FCA7888AE}" srcOrd="1" destOrd="0" presId="urn:microsoft.com/office/officeart/2005/8/layout/vList2"/>
    <dgm:cxn modelId="{A9D314B5-A73E-454F-919C-63E13BFCCDCA}" type="presParOf" srcId="{B1AEABBE-755D-4752-AAE8-3C085CE0C9D9}" destId="{3013055D-DE1F-46A9-AD46-D472E7D3F18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BE658-F710-42E9-AE02-F30F082573A8}">
      <dsp:nvSpPr>
        <dsp:cNvPr id="0" name=""/>
        <dsp:cNvSpPr/>
      </dsp:nvSpPr>
      <dsp:spPr>
        <a:xfrm>
          <a:off x="1259777" y="800"/>
          <a:ext cx="2617442" cy="15704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1. Maşini energetice</a:t>
          </a:r>
          <a:endParaRPr lang="en-US" sz="2200" kern="1200"/>
        </a:p>
      </dsp:txBody>
      <dsp:txXfrm>
        <a:off x="1259777" y="800"/>
        <a:ext cx="2617442" cy="1570465"/>
      </dsp:txXfrm>
    </dsp:sp>
    <dsp:sp modelId="{F3B0A27C-F521-48FF-9841-8C49652874AE}">
      <dsp:nvSpPr>
        <dsp:cNvPr id="0" name=""/>
        <dsp:cNvSpPr/>
      </dsp:nvSpPr>
      <dsp:spPr>
        <a:xfrm>
          <a:off x="4138963" y="800"/>
          <a:ext cx="2617442" cy="15704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2. Maşini de lucru (tehnologice)</a:t>
          </a:r>
          <a:endParaRPr lang="en-US" sz="2200" kern="1200"/>
        </a:p>
      </dsp:txBody>
      <dsp:txXfrm>
        <a:off x="4138963" y="800"/>
        <a:ext cx="2617442" cy="1570465"/>
      </dsp:txXfrm>
    </dsp:sp>
    <dsp:sp modelId="{0EBDF415-1AC6-48AE-9DD1-2A6CBAFDF048}">
      <dsp:nvSpPr>
        <dsp:cNvPr id="0" name=""/>
        <dsp:cNvSpPr/>
      </dsp:nvSpPr>
      <dsp:spPr>
        <a:xfrm>
          <a:off x="7018150" y="800"/>
          <a:ext cx="2617442" cy="15704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3. Maşini de transportat şi ridicat</a:t>
          </a:r>
          <a:endParaRPr lang="en-US" sz="2200" kern="1200"/>
        </a:p>
      </dsp:txBody>
      <dsp:txXfrm>
        <a:off x="7018150" y="800"/>
        <a:ext cx="2617442" cy="1570465"/>
      </dsp:txXfrm>
    </dsp:sp>
    <dsp:sp modelId="{C8CD9A1F-D410-4C21-9BC4-B034E544D17A}">
      <dsp:nvSpPr>
        <dsp:cNvPr id="0" name=""/>
        <dsp:cNvSpPr/>
      </dsp:nvSpPr>
      <dsp:spPr>
        <a:xfrm>
          <a:off x="1259777" y="1833010"/>
          <a:ext cx="2617442" cy="15704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4. Maşini de control şi de comandă</a:t>
          </a:r>
          <a:endParaRPr lang="en-US" sz="2200" kern="1200"/>
        </a:p>
      </dsp:txBody>
      <dsp:txXfrm>
        <a:off x="1259777" y="1833010"/>
        <a:ext cx="2617442" cy="1570465"/>
      </dsp:txXfrm>
    </dsp:sp>
    <dsp:sp modelId="{97A448A9-096A-49A8-A475-12F1ABD53D62}">
      <dsp:nvSpPr>
        <dsp:cNvPr id="0" name=""/>
        <dsp:cNvSpPr/>
      </dsp:nvSpPr>
      <dsp:spPr>
        <a:xfrm>
          <a:off x="4138963" y="1833010"/>
          <a:ext cx="2617442" cy="157046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5. Maşini de conducere sau logice</a:t>
          </a:r>
          <a:endParaRPr lang="en-US" sz="2200" kern="1200"/>
        </a:p>
      </dsp:txBody>
      <dsp:txXfrm>
        <a:off x="4138963" y="1833010"/>
        <a:ext cx="2617442" cy="1570465"/>
      </dsp:txXfrm>
    </dsp:sp>
    <dsp:sp modelId="{BE013F9D-A961-4172-BED5-2112DEEB5A23}">
      <dsp:nvSpPr>
        <dsp:cNvPr id="0" name=""/>
        <dsp:cNvSpPr/>
      </dsp:nvSpPr>
      <dsp:spPr>
        <a:xfrm>
          <a:off x="7018150" y="1833010"/>
          <a:ext cx="2617442" cy="15704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200" kern="1200"/>
            <a:t>6. Mașini cibernetice</a:t>
          </a:r>
          <a:endParaRPr lang="en-US" sz="2200" kern="1200"/>
        </a:p>
      </dsp:txBody>
      <dsp:txXfrm>
        <a:off x="7018150" y="1833010"/>
        <a:ext cx="2617442" cy="1570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F5B35-244E-4C1E-9D9E-37435C2BECEC}">
      <dsp:nvSpPr>
        <dsp:cNvPr id="0" name=""/>
        <dsp:cNvSpPr/>
      </dsp:nvSpPr>
      <dsp:spPr>
        <a:xfrm>
          <a:off x="0" y="9238"/>
          <a:ext cx="10895369" cy="164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000" kern="1200"/>
            <a:t>Lanțul cinematic este un sistem format din elemente cinematice de diferite ranguri, legate între ele prin cuple de diferite clase. </a:t>
          </a:r>
          <a:endParaRPr lang="en-US" sz="3000" kern="1200"/>
        </a:p>
      </dsp:txBody>
      <dsp:txXfrm>
        <a:off x="80532" y="89770"/>
        <a:ext cx="10734305" cy="1488636"/>
      </dsp:txXfrm>
    </dsp:sp>
    <dsp:sp modelId="{3013055D-DE1F-46A9-AD46-D472E7D3F189}">
      <dsp:nvSpPr>
        <dsp:cNvPr id="0" name=""/>
        <dsp:cNvSpPr/>
      </dsp:nvSpPr>
      <dsp:spPr>
        <a:xfrm>
          <a:off x="0" y="1745338"/>
          <a:ext cx="10895369" cy="1649700"/>
        </a:xfrm>
        <a:prstGeom prst="round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000" kern="1200"/>
            <a:t>Toate elementele lanțului cinematic sunt mobile. </a:t>
          </a:r>
          <a:endParaRPr lang="en-US" sz="3000" kern="1200"/>
        </a:p>
      </dsp:txBody>
      <dsp:txXfrm>
        <a:off x="80532" y="1825870"/>
        <a:ext cx="10734305" cy="1488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537A47B4-78F4-48D7-85EB-E4AC6CD92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C7143066-121F-4A1E-BC58-D5EEC6F90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5A970-57B0-4DE7-8542-AE9AF57B0206}" type="datetime1">
              <a:rPr lang="ro-RO" smtClean="0"/>
              <a:t>04.04.2023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23C75CA9-2D79-433C-90A0-E6B9B2A320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D185C182-A317-41F4-9E31-B313776486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AF396-55D0-4F11-A552-021FE77EB0D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87753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 noProof="0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928FA-9F44-4430-BCC9-9896E33E6CD4}" type="datetime1">
              <a:rPr lang="ro-RO" smtClean="0"/>
              <a:pPr/>
              <a:t>04.04.2023</a:t>
            </a:fld>
            <a:endParaRPr lang="ro-RO" dirty="0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noProof="0"/>
              <a:t>Faceţi clic pentru a edita Master stiluri text</a:t>
            </a:r>
          </a:p>
          <a:p>
            <a:pPr lvl="1"/>
            <a:r>
              <a:rPr lang="ro-RO" noProof="0"/>
              <a:t>al doilea nivel</a:t>
            </a:r>
          </a:p>
          <a:p>
            <a:pPr lvl="2"/>
            <a:r>
              <a:rPr lang="ro-RO" noProof="0"/>
              <a:t>al treilea nivel</a:t>
            </a:r>
          </a:p>
          <a:p>
            <a:pPr lvl="3"/>
            <a:r>
              <a:rPr lang="ro-RO" noProof="0"/>
              <a:t>al patrulea nivel</a:t>
            </a:r>
          </a:p>
          <a:p>
            <a:pPr lvl="4"/>
            <a:r>
              <a:rPr lang="ro-RO" noProof="0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 noProof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B08FF-EFA5-41BF-A4D8-FF98A98B24B9}" type="slidenum">
              <a:rPr lang="ro-RO" noProof="0" smtClean="0"/>
              <a:t>‹#›</a:t>
            </a:fld>
            <a:endParaRPr lang="ro-RO" noProof="0"/>
          </a:p>
        </p:txBody>
      </p:sp>
    </p:spTree>
    <p:extLst>
      <p:ext uri="{BB962C8B-B14F-4D97-AF65-F5344CB8AC3E}">
        <p14:creationId xmlns:p14="http://schemas.microsoft.com/office/powerpoint/2010/main" val="4102181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B08FF-EFA5-41BF-A4D8-FF98A98B24B9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87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6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129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2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9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51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59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6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0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0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4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4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12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2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19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  <p:sldLayoutId id="2147483882" r:id="rId14"/>
    <p:sldLayoutId id="2147483883" r:id="rId15"/>
    <p:sldLayoutId id="2147483884" r:id="rId16"/>
    <p:sldLayoutId id="214748388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2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4872012" y="1447800"/>
            <a:ext cx="5222325" cy="3329581"/>
          </a:xfrm>
        </p:spPr>
        <p:txBody>
          <a:bodyPr rtlCol="0">
            <a:normAutofit/>
          </a:bodyPr>
          <a:lstStyle/>
          <a:p>
            <a:pPr rtl="0"/>
            <a:r>
              <a:rPr lang="ro-RO" sz="6700">
                <a:solidFill>
                  <a:srgbClr val="EBEBEB"/>
                </a:solidFill>
              </a:rPr>
              <a:t>Mecanisme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4872012" y="4777380"/>
            <a:ext cx="5222326" cy="861420"/>
          </a:xfrm>
        </p:spPr>
        <p:txBody>
          <a:bodyPr vert="horz" lIns="68580" tIns="34290" rIns="68580" bIns="3429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ro-RO" sz="13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Căldărar Lina</a:t>
            </a:r>
          </a:p>
          <a:p>
            <a:pPr>
              <a:lnSpc>
                <a:spcPct val="90000"/>
              </a:lnSpc>
            </a:pPr>
            <a:r>
              <a:rPr lang="ro-RO" sz="13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Gherman Andrei</a:t>
            </a:r>
          </a:p>
          <a:p>
            <a:pPr>
              <a:lnSpc>
                <a:spcPct val="90000"/>
              </a:lnSpc>
            </a:pPr>
            <a:r>
              <a:rPr lang="ro-RO" sz="13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Clasa a </a:t>
            </a:r>
            <a:r>
              <a:rPr lang="ro-RO" sz="1300" dirty="0">
                <a:solidFill>
                  <a:schemeClr val="tx2">
                    <a:lumMod val="40000"/>
                    <a:lumOff val="60000"/>
                  </a:schemeClr>
                </a:solidFill>
                <a:ea typeface="+mn-lt"/>
                <a:cs typeface="+mn-lt"/>
              </a:rPr>
              <a:t>XI-a A</a:t>
            </a:r>
          </a:p>
        </p:txBody>
      </p:sp>
      <p:sp>
        <p:nvSpPr>
          <p:cNvPr id="40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3" descr="Coloured pencils inside a pencil holder which is on top of a wood table">
            <a:extLst>
              <a:ext uri="{FF2B5EF4-FFF2-40B4-BE49-F238E27FC236}">
                <a16:creationId xmlns:a16="http://schemas.microsoft.com/office/drawing/2014/main" id="{BCD06D67-D65D-2FC2-ABF9-588537AD5A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377" r="5999" b="-1"/>
          <a:stretch/>
        </p:blipFill>
        <p:spPr>
          <a:xfrm>
            <a:off x="20" y="10"/>
            <a:ext cx="4481944" cy="6857990"/>
          </a:xfrm>
          <a:custGeom>
            <a:avLst/>
            <a:gdLst/>
            <a:ahLst/>
            <a:cxnLst/>
            <a:rect l="l" t="t" r="r" b="b"/>
            <a:pathLst>
              <a:path w="4481964" h="6858000">
                <a:moveTo>
                  <a:pt x="0" y="0"/>
                </a:moveTo>
                <a:lnTo>
                  <a:pt x="3137249" y="0"/>
                </a:ln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1" name="Rectangle 36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C22F772C-07A7-A494-A8F0-453171FC3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endParaRPr lang="ro-RO">
              <a:solidFill>
                <a:srgbClr val="FFFFFF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BF7D2BB-371C-BE9D-A5AC-9A9234E79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5183"/>
            <a:ext cx="8946541" cy="461177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endParaRPr lang="ro-RO" sz="1900" b="1" i="1" dirty="0"/>
          </a:p>
          <a:p>
            <a:pPr>
              <a:lnSpc>
                <a:spcPct val="90000"/>
              </a:lnSpc>
              <a:buClr>
                <a:srgbClr val="8AD0D6"/>
              </a:buClr>
            </a:pPr>
            <a:r>
              <a:rPr lang="ro-RO" sz="1900" b="1" dirty="0"/>
              <a:t> </a:t>
            </a:r>
            <a:r>
              <a:rPr lang="ro-RO" b="1" dirty="0"/>
              <a:t>În funcție de caracterul mișcării elementelor, pot fi lanțuri cinematice:</a:t>
            </a:r>
            <a:endParaRPr lang="ro-RO" b="1" dirty="0">
              <a:ea typeface="+mj-lt"/>
              <a:cs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o-RO" dirty="0"/>
              <a:t>    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ro-RO" dirty="0"/>
              <a:t>  – </a:t>
            </a:r>
            <a:r>
              <a:rPr lang="ro-RO" b="1" dirty="0"/>
              <a:t>desmodrome</a:t>
            </a:r>
            <a:r>
              <a:rPr lang="ro-RO" dirty="0"/>
              <a:t>, când pentru o poziție dată unui element conducător, în raport cu un element considerat fix, celelalte elemente cinematice au mișcări unic determinate </a:t>
            </a:r>
            <a:endParaRPr lang="en-US">
              <a:ea typeface="+mj-lt"/>
              <a:cs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ro-RO" sz="1900" dirty="0"/>
          </a:p>
          <a:p>
            <a:pPr marL="0" indent="0">
              <a:lnSpc>
                <a:spcPct val="90000"/>
              </a:lnSpc>
              <a:buNone/>
            </a:pPr>
            <a:r>
              <a:rPr lang="ro-RO" dirty="0"/>
              <a:t>– </a:t>
            </a:r>
            <a:r>
              <a:rPr lang="ro-RO" b="1" dirty="0" err="1"/>
              <a:t>nedesmodrome</a:t>
            </a:r>
            <a:r>
              <a:rPr lang="ro-RO" dirty="0"/>
              <a:t>, când pentru o poziție dată unui element conducător, în raport cu un element considerat fix, celelalte elemente cinematice au mișcări nedeterminate. 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3479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0908BDA5-35FC-1EB7-5157-27783A64F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endParaRPr lang="ro-RO">
              <a:solidFill>
                <a:srgbClr val="FFFFFF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BBD90C0-839C-10F0-0C5A-D66B0873F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z="2400" b="1" dirty="0">
                <a:ea typeface="+mj-lt"/>
                <a:cs typeface="+mj-lt"/>
              </a:rPr>
              <a:t>În funcție de cuplele pe care le conține lanțul cinematic, pot fi: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ro-RO" dirty="0">
                <a:ea typeface="+mj-lt"/>
                <a:cs typeface="+mj-lt"/>
              </a:rPr>
              <a:t>   </a:t>
            </a:r>
            <a:endParaRPr lang="ro-RO">
              <a:ea typeface="+mj-lt"/>
              <a:cs typeface="+mj-lt"/>
            </a:endParaRPr>
          </a:p>
          <a:p>
            <a:pPr marL="0" indent="0">
              <a:buNone/>
            </a:pPr>
            <a:r>
              <a:rPr lang="ro-RO" dirty="0">
                <a:ea typeface="+mj-lt"/>
                <a:cs typeface="+mj-lt"/>
              </a:rPr>
              <a:t>     –</a:t>
            </a:r>
            <a:r>
              <a:rPr lang="ro-RO" b="1" dirty="0">
                <a:ea typeface="+mj-lt"/>
                <a:cs typeface="+mj-lt"/>
              </a:rPr>
              <a:t> lanțuri fundamentale</a:t>
            </a:r>
            <a:r>
              <a:rPr lang="ro-RO" dirty="0">
                <a:ea typeface="+mj-lt"/>
                <a:cs typeface="+mj-lt"/>
              </a:rPr>
              <a:t>, care conțin numai cuple fundamentale</a:t>
            </a:r>
          </a:p>
          <a:p>
            <a:pPr marL="0" indent="0">
              <a:buNone/>
            </a:pPr>
            <a:endParaRPr lang="ro-RO" dirty="0">
              <a:ea typeface="+mj-lt"/>
              <a:cs typeface="+mj-lt"/>
            </a:endParaRPr>
          </a:p>
          <a:p>
            <a:pPr marL="0" indent="0">
              <a:buNone/>
            </a:pPr>
            <a:r>
              <a:rPr lang="ro-RO" dirty="0">
                <a:ea typeface="+mj-lt"/>
                <a:cs typeface="+mj-lt"/>
              </a:rPr>
              <a:t>     – </a:t>
            </a:r>
            <a:r>
              <a:rPr lang="ro-RO" b="1" dirty="0">
                <a:ea typeface="+mj-lt"/>
                <a:cs typeface="+mj-lt"/>
              </a:rPr>
              <a:t>lanțuri generale</a:t>
            </a:r>
            <a:r>
              <a:rPr lang="ro-RO" dirty="0">
                <a:ea typeface="+mj-lt"/>
                <a:cs typeface="+mj-lt"/>
              </a:rPr>
              <a:t>, care conțin și alte cuple decât cuple fundamentale; lanțurile generale pot fi echivalate prin lanțuri fundamentale, prin păstrarea gradului de libertate.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74564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BE9F4581-2EFC-E48C-6B9D-C6942BDAC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ro-RO" b="1">
                <a:solidFill>
                  <a:srgbClr val="FFFFFF"/>
                </a:solidFill>
              </a:rPr>
              <a:t>Întrebări: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ED5611B-6B17-484B-7289-9A40673C0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ro-RO" dirty="0"/>
              <a:t>1.  Care este definiția mecanismelor </a:t>
            </a:r>
            <a:r>
              <a:rPr lang="ro-RO" dirty="0">
                <a:ea typeface="+mj-lt"/>
                <a:cs typeface="+mj-lt"/>
              </a:rPr>
              <a:t>?</a:t>
            </a:r>
            <a:endParaRPr lang="ro-RO" dirty="0"/>
          </a:p>
          <a:p>
            <a:pPr marL="457200" indent="-457200">
              <a:buClr>
                <a:srgbClr val="F7F7F7"/>
              </a:buClr>
              <a:buAutoNum type="arabicPeriod"/>
            </a:pPr>
            <a:r>
              <a:rPr lang="ro-RO" dirty="0"/>
              <a:t>2.  Cum se numesc elementele care au rangul 3 </a:t>
            </a:r>
            <a:r>
              <a:rPr lang="ro-RO" dirty="0">
                <a:ea typeface="+mj-lt"/>
                <a:cs typeface="+mj-lt"/>
              </a:rPr>
              <a:t>?</a:t>
            </a:r>
          </a:p>
          <a:p>
            <a:pPr marL="457200" indent="-457200">
              <a:buClr>
                <a:srgbClr val="F7F7F7"/>
              </a:buClr>
              <a:buAutoNum type="arabicPeriod"/>
            </a:pPr>
            <a:r>
              <a:rPr lang="ro-RO" dirty="0"/>
              <a:t>3.  Caracterizați </a:t>
            </a:r>
            <a:r>
              <a:rPr lang="ro-RO" dirty="0" err="1"/>
              <a:t>dupa</a:t>
            </a:r>
            <a:r>
              <a:rPr lang="ro-RO" dirty="0"/>
              <a:t> </a:t>
            </a:r>
            <a:r>
              <a:rPr lang="ro-RO" dirty="0">
                <a:ea typeface="+mj-lt"/>
                <a:cs typeface="+mj-lt"/>
              </a:rPr>
              <a:t>felul mișcări lanțurile cinematice ?</a:t>
            </a:r>
          </a:p>
        </p:txBody>
      </p:sp>
    </p:spTree>
    <p:extLst>
      <p:ext uri="{BB962C8B-B14F-4D97-AF65-F5344CB8AC3E}">
        <p14:creationId xmlns:p14="http://schemas.microsoft.com/office/powerpoint/2010/main" val="3545179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913476FC-2B98-5CFC-9C3D-B852314C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ro-RO" b="1" dirty="0">
                <a:solidFill>
                  <a:srgbClr val="EBEBEB"/>
                </a:solidFill>
              </a:rPr>
              <a:t>Definiție</a:t>
            </a: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3BFE6E2-A824-A9E3-E3A6-2BD789C8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 vert="horz" lIns="68580" tIns="34290" rIns="68580" bIns="34290" rtlCol="0">
            <a:normAutofit/>
          </a:bodyPr>
          <a:lstStyle/>
          <a:p>
            <a:r>
              <a:rPr lang="ro-RO" dirty="0">
                <a:ea typeface="+mn-lt"/>
                <a:cs typeface="+mn-lt"/>
              </a:rPr>
              <a:t>Un mecanism este un sistem tehnic alcătuit din mai multe piese, o parte din ele mobile, o parte fixe care sunt angrenate între ele, astfel încât unele elemente mobile să transmită forțe, </a:t>
            </a:r>
            <a:r>
              <a:rPr lang="ro-RO" dirty="0" err="1">
                <a:ea typeface="+mn-lt"/>
                <a:cs typeface="+mn-lt"/>
              </a:rPr>
              <a:t>miscări</a:t>
            </a:r>
            <a:r>
              <a:rPr lang="ro-RO" dirty="0">
                <a:ea typeface="+mn-lt"/>
                <a:cs typeface="+mn-lt"/>
              </a:rPr>
              <a:t>, altor elemente mobile din angrenaj.</a:t>
            </a:r>
            <a:endParaRPr lang="ro-RO" dirty="0"/>
          </a:p>
        </p:txBody>
      </p:sp>
      <p:pic>
        <p:nvPicPr>
          <p:cNvPr id="4" name="Imagine 6">
            <a:extLst>
              <a:ext uri="{FF2B5EF4-FFF2-40B4-BE49-F238E27FC236}">
                <a16:creationId xmlns:a16="http://schemas.microsoft.com/office/drawing/2014/main" id="{A479EB6C-69BD-2462-AA22-FA7BBAB1A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384" y="2548281"/>
            <a:ext cx="4882690" cy="366201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5759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55FD183D-5280-B61F-4824-5C9C47AF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o-RO" sz="3300" b="1">
                <a:solidFill>
                  <a:srgbClr val="EBEBEB"/>
                </a:solidFill>
                <a:ea typeface="+mj-lt"/>
                <a:cs typeface="+mj-lt"/>
              </a:rPr>
              <a:t>Elemente componente ale unui mecanism:</a:t>
            </a:r>
            <a:endParaRPr lang="ro-RO" sz="3300" b="1">
              <a:solidFill>
                <a:srgbClr val="EBEBEB"/>
              </a:solidFill>
            </a:endParaRPr>
          </a:p>
        </p:txBody>
      </p:sp>
      <p:sp useBgFill="1">
        <p:nvSpPr>
          <p:cNvPr id="52" name="Freeform: Shape 51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9" name="Substituent conținut 8">
            <a:extLst>
              <a:ext uri="{FF2B5EF4-FFF2-40B4-BE49-F238E27FC236}">
                <a16:creationId xmlns:a16="http://schemas.microsoft.com/office/drawing/2014/main" id="{2BC11291-5F3D-6D75-7FC1-27D05C9A7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 vert="horz" lIns="68580" tIns="34290" rIns="68580" bIns="34290" rtlCol="0">
            <a:normAutofit/>
          </a:bodyPr>
          <a:lstStyle/>
          <a:p>
            <a:r>
              <a:rPr lang="ro-RO" b="1">
                <a:ea typeface="+mj-lt"/>
                <a:cs typeface="+mj-lt"/>
              </a:rPr>
              <a:t>Mecanismele sunt alcătuite din:</a:t>
            </a:r>
          </a:p>
          <a:p>
            <a:pPr>
              <a:buClr>
                <a:srgbClr val="F7F7F7"/>
              </a:buClr>
            </a:pPr>
            <a:r>
              <a:rPr lang="ro-RO" dirty="0">
                <a:ea typeface="+mj-lt"/>
                <a:cs typeface="+mj-lt"/>
              </a:rPr>
              <a:t> - elemente</a:t>
            </a:r>
          </a:p>
          <a:p>
            <a:pPr>
              <a:buClr>
                <a:srgbClr val="F7F7F7"/>
              </a:buClr>
              <a:buFont typeface="Calibri" charset="2"/>
              <a:buChar char="-"/>
            </a:pPr>
            <a:r>
              <a:rPr lang="ro-RO" dirty="0">
                <a:ea typeface="+mj-lt"/>
                <a:cs typeface="+mj-lt"/>
              </a:rPr>
              <a:t> - cuple cinematice</a:t>
            </a:r>
            <a:endParaRPr lang="ro-RO" dirty="0"/>
          </a:p>
        </p:txBody>
      </p:sp>
      <p:pic>
        <p:nvPicPr>
          <p:cNvPr id="12" name="Imagine 13">
            <a:extLst>
              <a:ext uri="{FF2B5EF4-FFF2-40B4-BE49-F238E27FC236}">
                <a16:creationId xmlns:a16="http://schemas.microsoft.com/office/drawing/2014/main" id="{4A56281B-F9FC-A3D9-AD4C-C9143D27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2871969"/>
            <a:ext cx="5451627" cy="30146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24310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A2F5922E-E9BA-3708-7881-1DB99CA5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ro-RO" b="1">
                <a:solidFill>
                  <a:srgbClr val="EBEBEB"/>
                </a:solidFill>
                <a:ea typeface="+mj-lt"/>
                <a:cs typeface="+mj-lt"/>
              </a:rPr>
              <a:t>CLASIFICAREA MECANISMELOR</a:t>
            </a:r>
            <a:endParaRPr lang="ro-RO">
              <a:solidFill>
                <a:srgbClr val="EBEBEB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28" name="Substituent conținut 2">
            <a:extLst>
              <a:ext uri="{FF2B5EF4-FFF2-40B4-BE49-F238E27FC236}">
                <a16:creationId xmlns:a16="http://schemas.microsoft.com/office/drawing/2014/main" id="{2EB26275-F103-CE2A-1882-8195939EE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90765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825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52359" y="85725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3955" y="1952424"/>
            <a:ext cx="2604045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524002" y="2178801"/>
            <a:ext cx="9144313" cy="3821950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4989CE2E-8DA6-23CC-5611-D202D83F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484" y="1196788"/>
            <a:ext cx="6710642" cy="1050398"/>
          </a:xfrm>
        </p:spPr>
        <p:txBody>
          <a:bodyPr anchor="ctr">
            <a:normAutofit/>
          </a:bodyPr>
          <a:lstStyle/>
          <a:p>
            <a:r>
              <a:rPr lang="ro-RO" b="1" dirty="0">
                <a:solidFill>
                  <a:srgbClr val="FFFFFF"/>
                </a:solidFill>
                <a:ea typeface="+mj-lt"/>
                <a:cs typeface="+mj-lt"/>
              </a:rPr>
              <a:t>ELEMENTE CINEMATICE</a:t>
            </a:r>
            <a:r>
              <a:rPr lang="ro-RO" dirty="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ro-RO" dirty="0">
              <a:solidFill>
                <a:srgbClr val="FFFFFF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22643A8-6FE1-92C7-CAEF-1F2DDEBB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809" y="2569406"/>
            <a:ext cx="7334159" cy="3431344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Pentru caracterizarea structurală a unui element solid se folosește  noțiunea de rang (j). Prin rang se înțelege numărul legăturilor pe care un element le formează cu elementele vecine.</a:t>
            </a:r>
            <a:endParaRPr lang="ro-RO" sz="1425" dirty="0"/>
          </a:p>
          <a:p>
            <a:pPr marL="0" indent="0">
              <a:buNone/>
            </a:pPr>
            <a:endParaRPr lang="ro-RO" sz="1425" dirty="0">
              <a:ea typeface="+mj-lt"/>
              <a:cs typeface="+mj-lt"/>
            </a:endParaRPr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-elementele cinematice simple (au rangul j&lt;=2)</a:t>
            </a:r>
            <a:endParaRPr lang="ro-RO" dirty="0"/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-elementele </a:t>
            </a:r>
            <a:r>
              <a:rPr lang="ro-RO" sz="1425" dirty="0" err="1">
                <a:ea typeface="+mj-lt"/>
                <a:cs typeface="+mj-lt"/>
              </a:rPr>
              <a:t>monare</a:t>
            </a:r>
            <a:r>
              <a:rPr lang="ro-RO" sz="1425" dirty="0">
                <a:ea typeface="+mj-lt"/>
                <a:cs typeface="+mj-lt"/>
              </a:rPr>
              <a:t> (au rangul j=1)</a:t>
            </a:r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-elementele binare (au rangul j=2)</a:t>
            </a:r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-elementele cinematice complexe (au rangul mai mare decât 2)</a:t>
            </a:r>
            <a:endParaRPr lang="ro-RO" sz="1425" dirty="0"/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-elementele ternare (au rangul 3)</a:t>
            </a:r>
          </a:p>
          <a:p>
            <a:pPr marL="0" indent="0">
              <a:buNone/>
            </a:pPr>
            <a:r>
              <a:rPr lang="ro-RO" sz="1425" dirty="0">
                <a:ea typeface="+mj-lt"/>
                <a:cs typeface="+mj-lt"/>
              </a:rPr>
              <a:t>-elemente </a:t>
            </a:r>
            <a:r>
              <a:rPr lang="ro-RO" sz="1425" dirty="0" err="1">
                <a:ea typeface="+mj-lt"/>
                <a:cs typeface="+mj-lt"/>
              </a:rPr>
              <a:t>polinare</a:t>
            </a:r>
            <a:r>
              <a:rPr lang="ro-RO" sz="1425" dirty="0">
                <a:ea typeface="+mj-lt"/>
                <a:cs typeface="+mj-lt"/>
              </a:rPr>
              <a:t> ( au rangul mai mare decât 3)</a:t>
            </a:r>
          </a:p>
        </p:txBody>
      </p:sp>
    </p:spTree>
    <p:extLst>
      <p:ext uri="{BB962C8B-B14F-4D97-AF65-F5344CB8AC3E}">
        <p14:creationId xmlns:p14="http://schemas.microsoft.com/office/powerpoint/2010/main" val="2956902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57B325C-3E35-45CF-9D07-3BCB281F3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95EDACE7-78C6-41C5-7ADB-D0EFD0528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945" y="1851661"/>
            <a:ext cx="2514281" cy="2299880"/>
          </a:xfrm>
        </p:spPr>
        <p:txBody>
          <a:bodyPr>
            <a:normAutofit/>
          </a:bodyPr>
          <a:lstStyle/>
          <a:p>
            <a:r>
              <a:rPr lang="ro-RO" sz="4050" b="1" dirty="0">
                <a:solidFill>
                  <a:srgbClr val="EBEBEB"/>
                </a:solidFill>
              </a:rPr>
              <a:t>Câteva exemple</a:t>
            </a:r>
            <a:br>
              <a:rPr lang="ro-RO" sz="4050" dirty="0">
                <a:solidFill>
                  <a:srgbClr val="EBEBEB"/>
                </a:solidFill>
              </a:rPr>
            </a:br>
            <a:endParaRPr lang="ro-RO" sz="4050" dirty="0">
              <a:solidFill>
                <a:srgbClr val="EBEBEB"/>
              </a:solidFill>
            </a:endParaRP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FD55F7A-A6A9-EBA9-C32E-824A09F2C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7945" y="4298498"/>
            <a:ext cx="2514281" cy="1216131"/>
          </a:xfrm>
        </p:spPr>
        <p:txBody>
          <a:bodyPr>
            <a:normAutofit/>
          </a:bodyPr>
          <a:lstStyle/>
          <a:p>
            <a:endParaRPr lang="ro-RO" sz="135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C24BEC42-AFF3-40D1-93A2-A27A42E1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21761" y="857249"/>
            <a:ext cx="419604" cy="278223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608F427C-1EC9-4280-9367-F2B3AA063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5857466" cy="5143500"/>
          </a:xfrm>
          <a:custGeom>
            <a:avLst/>
            <a:gdLst>
              <a:gd name="connsiteX0" fmla="*/ 6465239 w 7809954"/>
              <a:gd name="connsiteY0" fmla="*/ 0 h 6858000"/>
              <a:gd name="connsiteX1" fmla="*/ 7808777 w 7809954"/>
              <a:gd name="connsiteY1" fmla="*/ 0 h 6858000"/>
              <a:gd name="connsiteX2" fmla="*/ 7783732 w 7809954"/>
              <a:gd name="connsiteY2" fmla="*/ 155676 h 6858000"/>
              <a:gd name="connsiteX3" fmla="*/ 7759863 w 7809954"/>
              <a:gd name="connsiteY3" fmla="*/ 310667 h 6858000"/>
              <a:gd name="connsiteX4" fmla="*/ 7736499 w 7809954"/>
              <a:gd name="connsiteY4" fmla="*/ 466344 h 6858000"/>
              <a:gd name="connsiteX5" fmla="*/ 7716496 w 7809954"/>
              <a:gd name="connsiteY5" fmla="*/ 622706 h 6858000"/>
              <a:gd name="connsiteX6" fmla="*/ 7696325 w 7809954"/>
              <a:gd name="connsiteY6" fmla="*/ 778383 h 6858000"/>
              <a:gd name="connsiteX7" fmla="*/ 7677499 w 7809954"/>
              <a:gd name="connsiteY7" fmla="*/ 934745 h 6858000"/>
              <a:gd name="connsiteX8" fmla="*/ 7661363 w 7809954"/>
              <a:gd name="connsiteY8" fmla="*/ 1089050 h 6858000"/>
              <a:gd name="connsiteX9" fmla="*/ 7646067 w 7809954"/>
              <a:gd name="connsiteY9" fmla="*/ 1245413 h 6858000"/>
              <a:gd name="connsiteX10" fmla="*/ 7632115 w 7809954"/>
              <a:gd name="connsiteY10" fmla="*/ 1401089 h 6858000"/>
              <a:gd name="connsiteX11" fmla="*/ 7620013 w 7809954"/>
              <a:gd name="connsiteY11" fmla="*/ 1554023 h 6858000"/>
              <a:gd name="connsiteX12" fmla="*/ 7607910 w 7809954"/>
              <a:gd name="connsiteY12" fmla="*/ 1709013 h 6858000"/>
              <a:gd name="connsiteX13" fmla="*/ 7597825 w 7809954"/>
              <a:gd name="connsiteY13" fmla="*/ 1861947 h 6858000"/>
              <a:gd name="connsiteX14" fmla="*/ 7589925 w 7809954"/>
              <a:gd name="connsiteY14" fmla="*/ 2014880 h 6858000"/>
              <a:gd name="connsiteX15" fmla="*/ 7581688 w 7809954"/>
              <a:gd name="connsiteY15" fmla="*/ 2167128 h 6858000"/>
              <a:gd name="connsiteX16" fmla="*/ 7574797 w 7809954"/>
              <a:gd name="connsiteY16" fmla="*/ 2318004 h 6858000"/>
              <a:gd name="connsiteX17" fmla="*/ 7569922 w 7809954"/>
              <a:gd name="connsiteY17" fmla="*/ 2467508 h 6858000"/>
              <a:gd name="connsiteX18" fmla="*/ 7565720 w 7809954"/>
              <a:gd name="connsiteY18" fmla="*/ 2617013 h 6858000"/>
              <a:gd name="connsiteX19" fmla="*/ 7561686 w 7809954"/>
              <a:gd name="connsiteY19" fmla="*/ 2765145 h 6858000"/>
              <a:gd name="connsiteX20" fmla="*/ 7559837 w 7809954"/>
              <a:gd name="connsiteY20" fmla="*/ 2911221 h 6858000"/>
              <a:gd name="connsiteX21" fmla="*/ 7557820 w 7809954"/>
              <a:gd name="connsiteY21" fmla="*/ 3057296 h 6858000"/>
              <a:gd name="connsiteX22" fmla="*/ 7556811 w 7809954"/>
              <a:gd name="connsiteY22" fmla="*/ 3201314 h 6858000"/>
              <a:gd name="connsiteX23" fmla="*/ 7557820 w 7809954"/>
              <a:gd name="connsiteY23" fmla="*/ 3343960 h 6858000"/>
              <a:gd name="connsiteX24" fmla="*/ 7557820 w 7809954"/>
              <a:gd name="connsiteY24" fmla="*/ 3485235 h 6858000"/>
              <a:gd name="connsiteX25" fmla="*/ 7559837 w 7809954"/>
              <a:gd name="connsiteY25" fmla="*/ 3625138 h 6858000"/>
              <a:gd name="connsiteX26" fmla="*/ 7562862 w 7809954"/>
              <a:gd name="connsiteY26" fmla="*/ 3762298 h 6858000"/>
              <a:gd name="connsiteX27" fmla="*/ 7565720 w 7809954"/>
              <a:gd name="connsiteY27" fmla="*/ 3898087 h 6858000"/>
              <a:gd name="connsiteX28" fmla="*/ 7568914 w 7809954"/>
              <a:gd name="connsiteY28" fmla="*/ 4031132 h 6858000"/>
              <a:gd name="connsiteX29" fmla="*/ 7573788 w 7809954"/>
              <a:gd name="connsiteY29" fmla="*/ 4163491 h 6858000"/>
              <a:gd name="connsiteX30" fmla="*/ 7578999 w 7809954"/>
              <a:gd name="connsiteY30" fmla="*/ 4293793 h 6858000"/>
              <a:gd name="connsiteX31" fmla="*/ 7583705 w 7809954"/>
              <a:gd name="connsiteY31" fmla="*/ 4421352 h 6858000"/>
              <a:gd name="connsiteX32" fmla="*/ 7596985 w 7809954"/>
              <a:gd name="connsiteY32" fmla="*/ 4670298 h 6858000"/>
              <a:gd name="connsiteX33" fmla="*/ 7611104 w 7809954"/>
              <a:gd name="connsiteY33" fmla="*/ 4908956 h 6858000"/>
              <a:gd name="connsiteX34" fmla="*/ 7625896 w 7809954"/>
              <a:gd name="connsiteY34" fmla="*/ 5138013 h 6858000"/>
              <a:gd name="connsiteX35" fmla="*/ 7642201 w 7809954"/>
              <a:gd name="connsiteY35" fmla="*/ 5354726 h 6858000"/>
              <a:gd name="connsiteX36" fmla="*/ 7659178 w 7809954"/>
              <a:gd name="connsiteY36" fmla="*/ 5561838 h 6858000"/>
              <a:gd name="connsiteX37" fmla="*/ 7677499 w 7809954"/>
              <a:gd name="connsiteY37" fmla="*/ 5753862 h 6858000"/>
              <a:gd name="connsiteX38" fmla="*/ 7695485 w 7809954"/>
              <a:gd name="connsiteY38" fmla="*/ 5934227 h 6858000"/>
              <a:gd name="connsiteX39" fmla="*/ 7713470 w 7809954"/>
              <a:gd name="connsiteY39" fmla="*/ 6100191 h 6858000"/>
              <a:gd name="connsiteX40" fmla="*/ 7730447 w 7809954"/>
              <a:gd name="connsiteY40" fmla="*/ 6252438 h 6858000"/>
              <a:gd name="connsiteX41" fmla="*/ 7746584 w 7809954"/>
              <a:gd name="connsiteY41" fmla="*/ 6387541 h 6858000"/>
              <a:gd name="connsiteX42" fmla="*/ 7761880 w 7809954"/>
              <a:gd name="connsiteY42" fmla="*/ 6509613 h 6858000"/>
              <a:gd name="connsiteX43" fmla="*/ 7774655 w 7809954"/>
              <a:gd name="connsiteY43" fmla="*/ 6612483 h 6858000"/>
              <a:gd name="connsiteX44" fmla="*/ 7786757 w 7809954"/>
              <a:gd name="connsiteY44" fmla="*/ 6698894 h 6858000"/>
              <a:gd name="connsiteX45" fmla="*/ 7804071 w 7809954"/>
              <a:gd name="connsiteY45" fmla="*/ 6817538 h 6858000"/>
              <a:gd name="connsiteX46" fmla="*/ 7809954 w 7809954"/>
              <a:gd name="connsiteY46" fmla="*/ 6858000 h 6858000"/>
              <a:gd name="connsiteX47" fmla="*/ 7157124 w 7809954"/>
              <a:gd name="connsiteY47" fmla="*/ 6858000 h 6858000"/>
              <a:gd name="connsiteX48" fmla="*/ 7157124 w 7809954"/>
              <a:gd name="connsiteY48" fmla="*/ 6858000 h 6858000"/>
              <a:gd name="connsiteX49" fmla="*/ 0 w 7809954"/>
              <a:gd name="connsiteY49" fmla="*/ 6858000 h 6858000"/>
              <a:gd name="connsiteX50" fmla="*/ 0 w 7809954"/>
              <a:gd name="connsiteY50" fmla="*/ 0 h 6858000"/>
              <a:gd name="connsiteX51" fmla="*/ 6465239 w 780995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809954" h="6858000">
                <a:moveTo>
                  <a:pt x="6465239" y="0"/>
                </a:moveTo>
                <a:lnTo>
                  <a:pt x="7808777" y="0"/>
                </a:lnTo>
                <a:lnTo>
                  <a:pt x="7783732" y="155676"/>
                </a:lnTo>
                <a:lnTo>
                  <a:pt x="7759863" y="310667"/>
                </a:lnTo>
                <a:lnTo>
                  <a:pt x="7736499" y="466344"/>
                </a:lnTo>
                <a:lnTo>
                  <a:pt x="7716496" y="622706"/>
                </a:lnTo>
                <a:lnTo>
                  <a:pt x="7696325" y="778383"/>
                </a:lnTo>
                <a:lnTo>
                  <a:pt x="7677499" y="934745"/>
                </a:lnTo>
                <a:lnTo>
                  <a:pt x="7661363" y="1089050"/>
                </a:lnTo>
                <a:lnTo>
                  <a:pt x="7646067" y="1245413"/>
                </a:lnTo>
                <a:lnTo>
                  <a:pt x="7632115" y="1401089"/>
                </a:lnTo>
                <a:lnTo>
                  <a:pt x="7620013" y="1554023"/>
                </a:lnTo>
                <a:lnTo>
                  <a:pt x="7607910" y="1709013"/>
                </a:lnTo>
                <a:lnTo>
                  <a:pt x="7597825" y="1861947"/>
                </a:lnTo>
                <a:lnTo>
                  <a:pt x="7589925" y="2014880"/>
                </a:lnTo>
                <a:lnTo>
                  <a:pt x="7581688" y="2167128"/>
                </a:lnTo>
                <a:lnTo>
                  <a:pt x="7574797" y="2318004"/>
                </a:lnTo>
                <a:lnTo>
                  <a:pt x="7569922" y="2467508"/>
                </a:lnTo>
                <a:lnTo>
                  <a:pt x="7565720" y="2617013"/>
                </a:lnTo>
                <a:lnTo>
                  <a:pt x="7561686" y="2765145"/>
                </a:lnTo>
                <a:lnTo>
                  <a:pt x="7559837" y="2911221"/>
                </a:lnTo>
                <a:lnTo>
                  <a:pt x="7557820" y="3057296"/>
                </a:lnTo>
                <a:lnTo>
                  <a:pt x="7556811" y="3201314"/>
                </a:lnTo>
                <a:lnTo>
                  <a:pt x="7557820" y="3343960"/>
                </a:lnTo>
                <a:lnTo>
                  <a:pt x="7557820" y="3485235"/>
                </a:lnTo>
                <a:lnTo>
                  <a:pt x="7559837" y="3625138"/>
                </a:lnTo>
                <a:lnTo>
                  <a:pt x="7562862" y="3762298"/>
                </a:lnTo>
                <a:lnTo>
                  <a:pt x="7565720" y="3898087"/>
                </a:lnTo>
                <a:lnTo>
                  <a:pt x="7568914" y="4031132"/>
                </a:lnTo>
                <a:lnTo>
                  <a:pt x="7573788" y="4163491"/>
                </a:lnTo>
                <a:lnTo>
                  <a:pt x="7578999" y="4293793"/>
                </a:lnTo>
                <a:lnTo>
                  <a:pt x="7583705" y="4421352"/>
                </a:lnTo>
                <a:lnTo>
                  <a:pt x="7596985" y="4670298"/>
                </a:lnTo>
                <a:lnTo>
                  <a:pt x="7611104" y="4908956"/>
                </a:lnTo>
                <a:lnTo>
                  <a:pt x="7625896" y="5138013"/>
                </a:lnTo>
                <a:lnTo>
                  <a:pt x="7642201" y="5354726"/>
                </a:lnTo>
                <a:lnTo>
                  <a:pt x="7659178" y="5561838"/>
                </a:lnTo>
                <a:lnTo>
                  <a:pt x="7677499" y="5753862"/>
                </a:lnTo>
                <a:lnTo>
                  <a:pt x="7695485" y="5934227"/>
                </a:lnTo>
                <a:lnTo>
                  <a:pt x="7713470" y="6100191"/>
                </a:lnTo>
                <a:lnTo>
                  <a:pt x="7730447" y="6252438"/>
                </a:lnTo>
                <a:lnTo>
                  <a:pt x="7746584" y="6387541"/>
                </a:lnTo>
                <a:lnTo>
                  <a:pt x="7761880" y="6509613"/>
                </a:lnTo>
                <a:lnTo>
                  <a:pt x="7774655" y="6612483"/>
                </a:lnTo>
                <a:lnTo>
                  <a:pt x="7786757" y="6698894"/>
                </a:lnTo>
                <a:lnTo>
                  <a:pt x="7804071" y="6817538"/>
                </a:lnTo>
                <a:lnTo>
                  <a:pt x="7809954" y="6858000"/>
                </a:lnTo>
                <a:lnTo>
                  <a:pt x="7157124" y="6858000"/>
                </a:lnTo>
                <a:lnTo>
                  <a:pt x="7157124" y="6858000"/>
                </a:lnTo>
                <a:lnTo>
                  <a:pt x="0" y="6858000"/>
                </a:lnTo>
                <a:lnTo>
                  <a:pt x="0" y="0"/>
                </a:lnTo>
                <a:lnTo>
                  <a:pt x="646523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8810A7-E114-447A-A7D6-69B27CFB5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52359" y="85725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agine 5" descr="O imagine care conține umeraș, foarfecă&#10;&#10;Descriere generată automat">
            <a:extLst>
              <a:ext uri="{FF2B5EF4-FFF2-40B4-BE49-F238E27FC236}">
                <a16:creationId xmlns:a16="http://schemas.microsoft.com/office/drawing/2014/main" id="{70484B1E-9E7F-90EB-D291-01A51CD21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808" y="2618286"/>
            <a:ext cx="5446154" cy="10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6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12A14924-F4BB-0ADD-2817-EF278BAF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ro-RO" b="1">
                <a:solidFill>
                  <a:srgbClr val="EBEBEB"/>
                </a:solidFill>
                <a:ea typeface="+mj-lt"/>
                <a:cs typeface="+mj-lt"/>
              </a:rPr>
              <a:t>LANȚURI CINEMATICE</a:t>
            </a:r>
            <a:endParaRPr lang="ro-RO" b="1">
              <a:solidFill>
                <a:srgbClr val="EBEBEB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23" name="Substituent conținut 2">
            <a:extLst>
              <a:ext uri="{FF2B5EF4-FFF2-40B4-BE49-F238E27FC236}">
                <a16:creationId xmlns:a16="http://schemas.microsoft.com/office/drawing/2014/main" id="{84DDB29F-F71B-6220-D7F4-F3F006EA3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582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723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1833C397-AF01-C273-DD20-20649262A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ro-RO" b="1">
                <a:solidFill>
                  <a:srgbClr val="FFFFFF"/>
                </a:solidFill>
              </a:rPr>
              <a:t>Clasificare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96A5564-123B-4F2F-2A34-5BFA6A537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z="2400" b="1" dirty="0">
                <a:ea typeface="+mj-lt"/>
                <a:cs typeface="+mj-lt"/>
              </a:rPr>
              <a:t>În funcție de rangul elementelor componente, lanțurile cinematice pot fi: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ro-RO" dirty="0"/>
              <a:t>    –</a:t>
            </a:r>
            <a:r>
              <a:rPr lang="ro-RO" b="1" dirty="0">
                <a:ea typeface="+mj-lt"/>
                <a:cs typeface="+mj-lt"/>
              </a:rPr>
              <a:t> simple,</a:t>
            </a:r>
            <a:r>
              <a:rPr lang="ro-RO" dirty="0">
                <a:ea typeface="+mj-lt"/>
                <a:cs typeface="+mj-lt"/>
              </a:rPr>
              <a:t> formate din elemente cu rangul j&lt;=2 </a:t>
            </a:r>
          </a:p>
          <a:p>
            <a:pPr marL="0" indent="0">
              <a:buNone/>
            </a:pPr>
            <a:r>
              <a:rPr lang="ro-RO" dirty="0">
                <a:ea typeface="+mj-lt"/>
                <a:cs typeface="+mj-lt"/>
              </a:rPr>
              <a:t>    – </a:t>
            </a:r>
            <a:r>
              <a:rPr lang="ro-RO" b="1" dirty="0">
                <a:ea typeface="+mj-lt"/>
                <a:cs typeface="+mj-lt"/>
              </a:rPr>
              <a:t>complexe</a:t>
            </a:r>
            <a:r>
              <a:rPr lang="ro-RO" dirty="0">
                <a:ea typeface="+mj-lt"/>
                <a:cs typeface="+mj-lt"/>
              </a:rPr>
              <a:t>, în care există cel puțin un element cu rangul j&gt;2</a:t>
            </a:r>
            <a:endParaRPr lang="ro-RO" dirty="0"/>
          </a:p>
          <a:p>
            <a:pPr>
              <a:buClr>
                <a:srgbClr val="8AD0D6"/>
              </a:buClr>
            </a:pPr>
            <a:endParaRPr lang="ro-RO" dirty="0"/>
          </a:p>
          <a:p>
            <a:pPr>
              <a:buClr>
                <a:srgbClr val="8AD0D6"/>
              </a:buClr>
            </a:pPr>
            <a:r>
              <a:rPr lang="ro-RO" sz="2400" b="1" dirty="0">
                <a:ea typeface="+mj-lt"/>
                <a:cs typeface="+mj-lt"/>
              </a:rPr>
              <a:t>În funcție de forma lanțului pot fi lanțuri cinematice:</a:t>
            </a:r>
            <a:r>
              <a:rPr lang="ro-RO" dirty="0">
                <a:ea typeface="+mj-lt"/>
                <a:cs typeface="+mj-lt"/>
              </a:rPr>
              <a:t>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ro-RO" dirty="0">
                <a:ea typeface="+mj-lt"/>
                <a:cs typeface="+mj-lt"/>
              </a:rPr>
              <a:t>     – </a:t>
            </a:r>
            <a:r>
              <a:rPr lang="ro-RO" b="1" dirty="0">
                <a:ea typeface="+mj-lt"/>
                <a:cs typeface="+mj-lt"/>
              </a:rPr>
              <a:t>deschise</a:t>
            </a:r>
            <a:r>
              <a:rPr lang="ro-RO" dirty="0">
                <a:ea typeface="+mj-lt"/>
                <a:cs typeface="+mj-lt"/>
              </a:rPr>
              <a:t>, care au cel </a:t>
            </a:r>
            <a:r>
              <a:rPr lang="ro-RO" dirty="0" err="1">
                <a:ea typeface="+mj-lt"/>
                <a:cs typeface="+mj-lt"/>
              </a:rPr>
              <a:t>putin</a:t>
            </a:r>
            <a:r>
              <a:rPr lang="ro-RO" dirty="0">
                <a:ea typeface="+mj-lt"/>
                <a:cs typeface="+mj-lt"/>
              </a:rPr>
              <a:t> un element cu rangul j=1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ro-RO" dirty="0">
                <a:ea typeface="+mj-lt"/>
                <a:cs typeface="+mj-lt"/>
              </a:rPr>
              <a:t>     – </a:t>
            </a:r>
            <a:r>
              <a:rPr lang="ro-RO" b="1" dirty="0">
                <a:ea typeface="+mj-lt"/>
                <a:cs typeface="+mj-lt"/>
              </a:rPr>
              <a:t>închise</a:t>
            </a:r>
            <a:r>
              <a:rPr lang="ro-RO" dirty="0">
                <a:ea typeface="+mj-lt"/>
                <a:cs typeface="+mj-lt"/>
              </a:rPr>
              <a:t>, care au elemente cu rangul j&gt;=2.</a:t>
            </a:r>
            <a:endParaRPr lang="ro-RO"/>
          </a:p>
          <a:p>
            <a:pPr>
              <a:buClr>
                <a:srgbClr val="8AD0D6"/>
              </a:buClr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698871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ctr" defTabSz="914400">
              <a:defRPr/>
            </a:pPr>
            <a:endParaRPr lang="en-US" dirty="0">
              <a:latin typeface="Century Gothic" panose="020B0502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D6DED7B5-06F2-936F-57D3-59DB15623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endParaRPr lang="ro-RO">
              <a:solidFill>
                <a:srgbClr val="FFFFFF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50D8F51-8681-B9F1-D0A3-0A5D86435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buClr>
                <a:srgbClr val="1E5155">
                  <a:lumMod val="40000"/>
                  <a:lumOff val="60000"/>
                </a:srgbClr>
              </a:buClr>
            </a:pPr>
            <a:endParaRPr lang="ro-RO" sz="1700" i="1" dirty="0">
              <a:ea typeface="+mj-lt"/>
              <a:cs typeface="+mj-lt"/>
            </a:endParaRPr>
          </a:p>
          <a:p>
            <a:pPr>
              <a:lnSpc>
                <a:spcPct val="90000"/>
              </a:lnSpc>
              <a:buClr>
                <a:srgbClr val="8AD0D6"/>
              </a:buClr>
            </a:pPr>
            <a:r>
              <a:rPr lang="ro-RO" b="1" dirty="0">
                <a:ea typeface="+mj-lt"/>
                <a:cs typeface="+mj-lt"/>
              </a:rPr>
              <a:t>După felul mișcări, pot fi lanțuri cinematice: </a:t>
            </a:r>
            <a:endParaRPr lang="ro-RO" b="1" u="sng" dirty="0"/>
          </a:p>
          <a:p>
            <a:pPr>
              <a:lnSpc>
                <a:spcPct val="90000"/>
              </a:lnSpc>
              <a:buClr>
                <a:srgbClr val="8AD0D6"/>
              </a:buClr>
            </a:pPr>
            <a:endParaRPr lang="ro-RO" sz="1700" i="1" dirty="0">
              <a:ea typeface="+mj-lt"/>
              <a:cs typeface="+mj-lt"/>
            </a:endParaRPr>
          </a:p>
          <a:p>
            <a:pPr marL="0" indent="0">
              <a:lnSpc>
                <a:spcPct val="90000"/>
              </a:lnSpc>
              <a:buClr>
                <a:srgbClr val="8AD0D6"/>
              </a:buClr>
              <a:buNone/>
            </a:pPr>
            <a:r>
              <a:rPr lang="ro-RO" sz="1700" dirty="0">
                <a:ea typeface="+mj-lt"/>
                <a:cs typeface="+mj-lt"/>
              </a:rPr>
              <a:t>  </a:t>
            </a:r>
            <a:r>
              <a:rPr lang="ro-RO" dirty="0">
                <a:ea typeface="+mj-lt"/>
                <a:cs typeface="+mj-lt"/>
              </a:rPr>
              <a:t>    – </a:t>
            </a:r>
            <a:r>
              <a:rPr lang="ro-RO" b="1" dirty="0">
                <a:ea typeface="+mj-lt"/>
                <a:cs typeface="+mj-lt"/>
              </a:rPr>
              <a:t>plane,</a:t>
            </a:r>
            <a:r>
              <a:rPr lang="ro-RO" dirty="0">
                <a:ea typeface="+mj-lt"/>
                <a:cs typeface="+mj-lt"/>
              </a:rPr>
              <a:t> când elementele se mișcă într-un plan sau în plane paralele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o-RO" dirty="0">
                <a:ea typeface="+mj-lt"/>
                <a:cs typeface="+mj-lt"/>
              </a:rPr>
              <a:t>     – </a:t>
            </a:r>
            <a:r>
              <a:rPr lang="ro-RO" b="1" dirty="0">
                <a:ea typeface="+mj-lt"/>
                <a:cs typeface="+mj-lt"/>
              </a:rPr>
              <a:t>spațiale</a:t>
            </a:r>
            <a:r>
              <a:rPr lang="ro-RO" dirty="0">
                <a:ea typeface="+mj-lt"/>
                <a:cs typeface="+mj-lt"/>
              </a:rPr>
              <a:t>, când cel puțin un element are mișcare spațială </a:t>
            </a:r>
            <a:endParaRPr lang="ro-RO" dirty="0"/>
          </a:p>
          <a:p>
            <a:pPr>
              <a:lnSpc>
                <a:spcPct val="90000"/>
              </a:lnSpc>
              <a:buClr>
                <a:srgbClr val="8AD0D6"/>
              </a:buClr>
            </a:pPr>
            <a:endParaRPr lang="ro-RO" sz="1700">
              <a:ea typeface="+mj-lt"/>
              <a:cs typeface="+mj-lt"/>
            </a:endParaRPr>
          </a:p>
          <a:p>
            <a:pPr>
              <a:lnSpc>
                <a:spcPct val="90000"/>
              </a:lnSpc>
              <a:buClr>
                <a:srgbClr val="8AD0D6"/>
              </a:buClr>
            </a:pPr>
            <a:endParaRPr lang="ro-RO" sz="1700" i="1" dirty="0"/>
          </a:p>
        </p:txBody>
      </p:sp>
    </p:spTree>
    <p:extLst>
      <p:ext uri="{BB962C8B-B14F-4D97-AF65-F5344CB8AC3E}">
        <p14:creationId xmlns:p14="http://schemas.microsoft.com/office/powerpoint/2010/main" val="407814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Words>582</Words>
  <Application>Microsoft Office PowerPoint</Application>
  <PresentationFormat>Ecran lat</PresentationFormat>
  <Paragraphs>59</Paragraphs>
  <Slides>12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Mecanisme</vt:lpstr>
      <vt:lpstr>Definiție</vt:lpstr>
      <vt:lpstr>Elemente componente ale unui mecanism:</vt:lpstr>
      <vt:lpstr>CLASIFICAREA MECANISMELOR</vt:lpstr>
      <vt:lpstr>ELEMENTE CINEMATICE </vt:lpstr>
      <vt:lpstr>Câteva exemple </vt:lpstr>
      <vt:lpstr>LANȚURI CINEMATICE</vt:lpstr>
      <vt:lpstr>Clasificare</vt:lpstr>
      <vt:lpstr>Prezentare PowerPoint</vt:lpstr>
      <vt:lpstr>Prezentare PowerPoint</vt:lpstr>
      <vt:lpstr>Prezentare PowerPoint</vt:lpstr>
      <vt:lpstr>Întrebări: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HP</dc:creator>
  <cp:lastModifiedBy>HP</cp:lastModifiedBy>
  <cp:revision>393</cp:revision>
  <dcterms:created xsi:type="dcterms:W3CDTF">2023-01-24T15:33:41Z</dcterms:created>
  <dcterms:modified xsi:type="dcterms:W3CDTF">2023-04-04T08:23:06Z</dcterms:modified>
</cp:coreProperties>
</file>